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4"/>
    <p:sldMasterId id="2147483671" r:id="rId5"/>
  </p:sldMasterIdLst>
  <p:notesMasterIdLst>
    <p:notesMasterId r:id="rId25"/>
  </p:notesMasterIdLst>
  <p:sldIdLst>
    <p:sldId id="256" r:id="rId6"/>
    <p:sldId id="257" r:id="rId7"/>
    <p:sldId id="258" r:id="rId8"/>
    <p:sldId id="259" r:id="rId9"/>
    <p:sldId id="267" r:id="rId10"/>
    <p:sldId id="260" r:id="rId11"/>
    <p:sldId id="262" r:id="rId12"/>
    <p:sldId id="264" r:id="rId13"/>
    <p:sldId id="263" r:id="rId14"/>
    <p:sldId id="266" r:id="rId15"/>
    <p:sldId id="269" r:id="rId16"/>
    <p:sldId id="305" r:id="rId17"/>
    <p:sldId id="270" r:id="rId18"/>
    <p:sldId id="271" r:id="rId19"/>
    <p:sldId id="280" r:id="rId20"/>
    <p:sldId id="279" r:id="rId21"/>
    <p:sldId id="276" r:id="rId22"/>
    <p:sldId id="281" r:id="rId23"/>
    <p:sldId id="288" r:id="rId2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5" autoAdjust="0"/>
    <p:restoredTop sz="94694"/>
  </p:normalViewPr>
  <p:slideViewPr>
    <p:cSldViewPr snapToGrid="0">
      <p:cViewPr varScale="1">
        <p:scale>
          <a:sx n="108" d="100"/>
          <a:sy n="108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45beae88c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45beae88c_0_140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g545beae88c_0_140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45beae88c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545beae88c_0_208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545beae88c_0_208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545beae88c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545beae88c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>
          <a:extLst>
            <a:ext uri="{FF2B5EF4-FFF2-40B4-BE49-F238E27FC236}">
              <a16:creationId xmlns:a16="http://schemas.microsoft.com/office/drawing/2014/main" id="{D5CEAD00-FB26-57BA-044B-CF34C2596B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:notes">
            <a:extLst>
              <a:ext uri="{FF2B5EF4-FFF2-40B4-BE49-F238E27FC236}">
                <a16:creationId xmlns:a16="http://schemas.microsoft.com/office/drawing/2014/main" id="{08A25C72-4838-56AA-42CC-FA9695731B4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19" name="Google Shape;119;p14:notes">
            <a:extLst>
              <a:ext uri="{FF2B5EF4-FFF2-40B4-BE49-F238E27FC236}">
                <a16:creationId xmlns:a16="http://schemas.microsoft.com/office/drawing/2014/main" id="{172ED214-16CA-0841-425A-1A472AC294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539879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45beae88c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545beae88c_0_220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545beae88c_0_220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545beae88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545beae88c_0_10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g545beae88c_0_10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545beae88c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545beae88c_0_40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g545beae88c_0_40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17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545beae88c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545beae88c_0_146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545beae88c_0_146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45beae88c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545beae88c_0_152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g545beae88c_0_152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545beae88c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545beae88c_0_158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545beae88c_0_158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545beae88c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545beae88c_0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45beae88c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45beae88c_0_170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545beae88c_0_170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45beae88c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45beae88c_0_184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545beae88c_0_184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545beae88c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545beae88c_0_196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g545beae88c_0_196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545beae88c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545beae88c_0_190:notes"/>
          <p:cNvSpPr txBox="1">
            <a:spLocks noGrp="1"/>
          </p:cNvSpPr>
          <p:nvPr>
            <p:ph type="body" idx="1"/>
          </p:nvPr>
        </p:nvSpPr>
        <p:spPr>
          <a:xfrm>
            <a:off x="685638" y="4400712"/>
            <a:ext cx="5486700" cy="360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545beae88c_0_190:notes"/>
          <p:cNvSpPr txBox="1">
            <a:spLocks noGrp="1"/>
          </p:cNvSpPr>
          <p:nvPr>
            <p:ph type="sldNum" idx="12"/>
          </p:nvPr>
        </p:nvSpPr>
        <p:spPr>
          <a:xfrm>
            <a:off x="3885282" y="8685268"/>
            <a:ext cx="29712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NL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dia" type="title">
  <p:cSld name="TITLE"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>
            <a:off x="0" y="1687513"/>
            <a:ext cx="9144000" cy="5170487"/>
          </a:xfrm>
          <a:prstGeom prst="rect">
            <a:avLst/>
          </a:prstGeom>
          <a:solidFill>
            <a:srgbClr val="4B95D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2" descr="Leer voor je leven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950913"/>
            <a:ext cx="355600" cy="1663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268413" y="2157413"/>
            <a:ext cx="6472237" cy="407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268413" y="2919413"/>
            <a:ext cx="6472237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760"/>
              </a:spcBef>
              <a:spcAft>
                <a:spcPts val="0"/>
              </a:spcAft>
              <a:buSzPts val="3800"/>
              <a:buFont typeface="Trebuchet MS"/>
              <a:buNone/>
              <a:defRPr sz="3800">
                <a:solidFill>
                  <a:schemeClr val="lt1"/>
                </a:solidFill>
              </a:defRPr>
            </a:lvl1pPr>
            <a:lvl2pPr lvl="1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268413" y="5965825"/>
            <a:ext cx="6472237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6" name="Google Shape;16;p2" descr="Iselinge diap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12088" y="5516563"/>
            <a:ext cx="903287" cy="890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3600" y="363600"/>
            <a:ext cx="4644000" cy="766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 rot="5400000">
            <a:off x="2481263" y="474663"/>
            <a:ext cx="4694237" cy="7119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 rot="5400000">
            <a:off x="4783138" y="2776538"/>
            <a:ext cx="5430837" cy="1779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1"/>
          </p:nvPr>
        </p:nvSpPr>
        <p:spPr>
          <a:xfrm rot="5400000">
            <a:off x="1146969" y="1072356"/>
            <a:ext cx="5430837" cy="518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4" descr="voorblad.pdf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1268413" y="2157413"/>
            <a:ext cx="6472200" cy="4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>
                <a:solidFill>
                  <a:schemeClr val="dk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268413" y="2919413"/>
            <a:ext cx="64722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spcBef>
                <a:spcPts val="760"/>
              </a:spcBef>
              <a:spcAft>
                <a:spcPts val="0"/>
              </a:spcAft>
              <a:buSzPts val="3800"/>
              <a:buFont typeface="Trebuchet MS"/>
              <a:buNone/>
              <a:defRPr sz="3800">
                <a:solidFill>
                  <a:schemeClr val="lt1"/>
                </a:solidFill>
              </a:defRPr>
            </a:lvl1pPr>
            <a:lvl2pPr lvl="1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lvl="2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lvl="4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1268413" y="5965825"/>
            <a:ext cx="6472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00" cy="4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None/>
              <a:defRPr sz="2000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None/>
              <a:defRPr sz="1800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3483000" cy="4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body" idx="2"/>
          </p:nvPr>
        </p:nvSpPr>
        <p:spPr>
          <a:xfrm>
            <a:off x="4903788" y="1687513"/>
            <a:ext cx="3484500" cy="4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8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8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5" name="Google Shape;75;p18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1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SzPts val="3200"/>
              <a:buFont typeface="Trebuchet MS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SzPts val="2800"/>
              <a:buFont typeface="Trebuchet MS"/>
              <a:buChar char="•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Char char="•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6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/>
            </a:lvl1pPr>
            <a:lvl2pPr marL="914400" lvl="1" indent="-228600" algn="l" rtl="0">
              <a:spcBef>
                <a:spcPts val="280"/>
              </a:spcBef>
              <a:spcAft>
                <a:spcPts val="0"/>
              </a:spcAft>
              <a:buSzPts val="1400"/>
              <a:buFont typeface="Trebuchet MS"/>
              <a:buNone/>
              <a:defRPr sz="1400"/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1200"/>
              <a:buFont typeface="Trebuchet MS"/>
              <a:buNone/>
              <a:defRPr sz="1200"/>
            </a:lvl3pPr>
            <a:lvl4pPr marL="1828800" lvl="3" indent="-228600" algn="l" rtl="0">
              <a:spcBef>
                <a:spcPts val="200"/>
              </a:spcBef>
              <a:spcAft>
                <a:spcPts val="0"/>
              </a:spcAft>
              <a:buSzPts val="1000"/>
              <a:buFont typeface="Trebuchet MS"/>
              <a:buNone/>
              <a:defRPr sz="1000"/>
            </a:lvl4pPr>
            <a:lvl5pPr marL="2286000" lvl="4" indent="-228600" algn="l" rtl="0">
              <a:spcBef>
                <a:spcPts val="200"/>
              </a:spcBef>
              <a:spcAft>
                <a:spcPts val="0"/>
              </a:spcAft>
              <a:buSzPts val="1000"/>
              <a:buFont typeface="Trebuchet MS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3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4B95D7"/>
              </a:buClr>
              <a:buSzPts val="3200"/>
              <a:buFont typeface="Trebuchet MS"/>
              <a:buNone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4B95D7"/>
              </a:buClr>
              <a:buSzPts val="2800"/>
              <a:buFont typeface="Trebuchet MS"/>
              <a:buNone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rgbClr val="4B95D7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rgbClr val="4B95D7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rgbClr val="4B95D7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6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/>
            </a:lvl1pPr>
            <a:lvl2pPr marL="914400" lvl="1" indent="-228600" algn="l" rtl="0">
              <a:spcBef>
                <a:spcPts val="280"/>
              </a:spcBef>
              <a:spcAft>
                <a:spcPts val="0"/>
              </a:spcAft>
              <a:buSzPts val="1400"/>
              <a:buFont typeface="Trebuchet MS"/>
              <a:buNone/>
              <a:defRPr sz="1400"/>
            </a:lvl2pPr>
            <a:lvl3pPr marL="1371600" lvl="2" indent="-228600" algn="l" rtl="0">
              <a:spcBef>
                <a:spcPts val="240"/>
              </a:spcBef>
              <a:spcAft>
                <a:spcPts val="0"/>
              </a:spcAft>
              <a:buSzPts val="1200"/>
              <a:buFont typeface="Trebuchet MS"/>
              <a:buNone/>
              <a:defRPr sz="1200"/>
            </a:lvl3pPr>
            <a:lvl4pPr marL="1828800" lvl="3" indent="-228600" algn="l" rtl="0">
              <a:spcBef>
                <a:spcPts val="200"/>
              </a:spcBef>
              <a:spcAft>
                <a:spcPts val="0"/>
              </a:spcAft>
              <a:buSzPts val="1000"/>
              <a:buFont typeface="Trebuchet MS"/>
              <a:buNone/>
              <a:defRPr sz="1000"/>
            </a:lvl4pPr>
            <a:lvl5pPr marL="2286000" lvl="4" indent="-228600" algn="l" rtl="0">
              <a:spcBef>
                <a:spcPts val="200"/>
              </a:spcBef>
              <a:spcAft>
                <a:spcPts val="0"/>
              </a:spcAft>
              <a:buSzPts val="1000"/>
              <a:buFont typeface="Trebuchet MS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3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body" idx="1"/>
          </p:nvPr>
        </p:nvSpPr>
        <p:spPr>
          <a:xfrm rot="5400000">
            <a:off x="2481350" y="474613"/>
            <a:ext cx="4694100" cy="7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>
            <a:spLocks noGrp="1"/>
          </p:cNvSpPr>
          <p:nvPr>
            <p:ph type="title"/>
          </p:nvPr>
        </p:nvSpPr>
        <p:spPr>
          <a:xfrm rot="5400000">
            <a:off x="4783100" y="2776563"/>
            <a:ext cx="5430900" cy="17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body" idx="1"/>
          </p:nvPr>
        </p:nvSpPr>
        <p:spPr>
          <a:xfrm rot="5400000">
            <a:off x="1146963" y="1072413"/>
            <a:ext cx="5430900" cy="51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, tekst en 2 inhoudselementen" type="txAndTwoObj">
  <p:cSld name="Titel, tekst en 2 inhoudselemente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0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0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3482975" cy="4694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40"/>
          <p:cNvSpPr txBox="1">
            <a:spLocks noGrp="1"/>
          </p:cNvSpPr>
          <p:nvPr>
            <p:ph type="body" idx="2"/>
          </p:nvPr>
        </p:nvSpPr>
        <p:spPr>
          <a:xfrm>
            <a:off x="4903788" y="1687513"/>
            <a:ext cx="3484562" cy="227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0"/>
          <p:cNvSpPr txBox="1">
            <a:spLocks noGrp="1"/>
          </p:cNvSpPr>
          <p:nvPr>
            <p:ph type="body" idx="3"/>
          </p:nvPr>
        </p:nvSpPr>
        <p:spPr>
          <a:xfrm>
            <a:off x="4903788" y="4110038"/>
            <a:ext cx="3484562" cy="227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862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None/>
              <a:defRPr sz="24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None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None/>
              <a:defRPr sz="1800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3482975" cy="4694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2"/>
          </p:nvPr>
        </p:nvSpPr>
        <p:spPr>
          <a:xfrm>
            <a:off x="4903788" y="1687513"/>
            <a:ext cx="3484562" cy="4694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Trebuchet MS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Font typeface="Trebuchet MS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Font typeface="Trebuchet MS"/>
              <a:buChar char="•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Char char="•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Font typeface="Trebuchet MS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SzPts val="1400"/>
              <a:buFont typeface="Trebuchet MS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200"/>
              <a:buFont typeface="Trebuchet MS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SzPts val="1000"/>
              <a:buFont typeface="Trebuchet MS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SzPts val="1000"/>
              <a:buFont typeface="Trebuchet MS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4B95D7"/>
              </a:buClr>
              <a:buSzPts val="3200"/>
              <a:buFont typeface="Trebuchet MS"/>
              <a:buNone/>
              <a:defRPr sz="3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4B95D7"/>
              </a:buClr>
              <a:buSzPts val="2800"/>
              <a:buFont typeface="Trebuchet MS"/>
              <a:buNone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rgbClr val="4B95D7"/>
              </a:buClr>
              <a:buSzPts val="2400"/>
              <a:buFont typeface="Trebuchet MS"/>
              <a:buNone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rgbClr val="4B95D7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rgbClr val="4B95D7"/>
              </a:buClr>
              <a:buSzPts val="2000"/>
              <a:buFont typeface="Trebuchet MS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600"/>
              <a:buFont typeface="Trebuchet MS"/>
              <a:buNone/>
              <a:defRPr sz="1600"/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SzPts val="1400"/>
              <a:buFont typeface="Trebuchet MS"/>
              <a:buNone/>
              <a:defRPr sz="1400"/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200"/>
              <a:buFont typeface="Trebuchet MS"/>
              <a:buNone/>
              <a:defRPr sz="1200"/>
            </a:lvl3pPr>
            <a:lvl4pPr marL="1828800" lvl="3" indent="-228600" algn="l">
              <a:spcBef>
                <a:spcPts val="200"/>
              </a:spcBef>
              <a:spcAft>
                <a:spcPts val="0"/>
              </a:spcAft>
              <a:buSzPts val="1000"/>
              <a:buFont typeface="Trebuchet MS"/>
              <a:buNone/>
              <a:defRPr sz="1000"/>
            </a:lvl4pPr>
            <a:lvl5pPr marL="2286000" lvl="4" indent="-228600" algn="l">
              <a:spcBef>
                <a:spcPts val="200"/>
              </a:spcBef>
              <a:spcAft>
                <a:spcPts val="0"/>
              </a:spcAft>
              <a:buSzPts val="1000"/>
              <a:buFont typeface="Trebuchet MS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E4F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 descr="Leer voor je leven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950913"/>
            <a:ext cx="355600" cy="16637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4B95D7"/>
              </a:buClr>
              <a:buSzPts val="2800"/>
              <a:buFont typeface="Trebuchet MS"/>
              <a:buChar char="•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4B95D7"/>
              </a:buClr>
              <a:buSzPts val="2400"/>
              <a:buFont typeface="Trebuchet MS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rgbClr val="4B95D7"/>
              </a:buClr>
              <a:buSzPts val="2000"/>
              <a:buFont typeface="Trebuchet MS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4B95D7"/>
              </a:buClr>
              <a:buSzPts val="1800"/>
              <a:buFont typeface="Trebuchet MS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rgbClr val="4B95D7"/>
              </a:buClr>
              <a:buSzPts val="1600"/>
              <a:buFont typeface="Trebuchet MS"/>
              <a:buChar char="•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pic>
        <p:nvPicPr>
          <p:cNvPr id="9" name="Google Shape;9;p1" descr="Iselinge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812088" y="5516563"/>
            <a:ext cx="903287" cy="8905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3" descr="volgblad.pdf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rgbClr val="4B95D7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00" cy="469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4B95D7"/>
              </a:buClr>
              <a:buSzPts val="2800"/>
              <a:buFont typeface="Trebuchet MS"/>
              <a:buChar char="•"/>
              <a:defRPr sz="2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4B95D7"/>
              </a:buClr>
              <a:buSzPts val="2400"/>
              <a:buFont typeface="Trebuchet MS"/>
              <a:buChar char="•"/>
              <a:defRPr sz="24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rgbClr val="4B95D7"/>
              </a:buClr>
              <a:buSzPts val="2000"/>
              <a:buFont typeface="Trebuchet MS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4B95D7"/>
              </a:buClr>
              <a:buSzPts val="1800"/>
              <a:buFont typeface="Trebuchet MS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rgbClr val="4B95D7"/>
              </a:buClr>
              <a:buSzPts val="1600"/>
              <a:buFont typeface="Trebuchet MS"/>
              <a:buChar char="•"/>
              <a:defRPr sz="16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kans.nl/programma/world-teach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buganala.nu/projecten-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5"/>
          <p:cNvSpPr txBox="1">
            <a:spLocks noGrp="1"/>
          </p:cNvSpPr>
          <p:nvPr>
            <p:ph type="ctrTitle"/>
          </p:nvPr>
        </p:nvSpPr>
        <p:spPr>
          <a:xfrm>
            <a:off x="1268413" y="2157413"/>
            <a:ext cx="6472200" cy="408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chemeClr val="dk1"/>
              </a:buClr>
            </a:pPr>
            <a:r>
              <a:rPr lang="nl-NL" sz="4000" dirty="0"/>
              <a:t>Voorlichting VT3 over VT4</a:t>
            </a:r>
          </a:p>
        </p:txBody>
      </p:sp>
      <p:sp>
        <p:nvSpPr>
          <p:cNvPr id="99" name="Google Shape;99;p25"/>
          <p:cNvSpPr txBox="1">
            <a:spLocks noGrp="1"/>
          </p:cNvSpPr>
          <p:nvPr>
            <p:ph type="subTitle" idx="1"/>
          </p:nvPr>
        </p:nvSpPr>
        <p:spPr>
          <a:xfrm>
            <a:off x="1268413" y="2919413"/>
            <a:ext cx="6472200" cy="17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br>
              <a:rPr lang="nl-NL" sz="3200" i="1" dirty="0"/>
            </a:br>
            <a:r>
              <a:rPr lang="nl-NL" sz="3200" dirty="0"/>
              <a:t>Studiejaar 2025-2026</a:t>
            </a:r>
            <a:br>
              <a:rPr lang="nl-NL" sz="3200" dirty="0"/>
            </a:br>
            <a:r>
              <a:rPr lang="nl-NL" sz="3200" dirty="0"/>
              <a:t>Informatie over stage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5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nl-NL" sz="3400"/>
              <a:t>In het sollicitatiegesprek</a:t>
            </a:r>
            <a:endParaRPr/>
          </a:p>
        </p:txBody>
      </p:sp>
      <p:sp>
        <p:nvSpPr>
          <p:cNvPr id="171" name="Google Shape;171;p35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00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nl-NL" sz="2500"/>
              <a:t>Bedenk welke keuzes in jouw persoonlijke leerroute consequenties hebben voor je stage (bijvoorbeeld een buitenlandstage). Breng deze ter sprake tijdens het gesprek.</a:t>
            </a:r>
            <a:endParaRPr sz="25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nl-NL" sz="2500"/>
              <a:t>Wil je in een bepaalde periode meer stage lopen (ook: planning 4 aaneengesloten weken)? Wil je een deel van je stagedagen in een andere groep doorbrengen? Breng ook dat ter sprake in het sollicitatiegesprek.</a:t>
            </a:r>
            <a:endParaRPr sz="25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nl-NL" sz="2500"/>
              <a:t>Stand van zaken studievoortgang.</a:t>
            </a:r>
            <a:endParaRPr sz="2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8"/>
          <p:cNvSpPr txBox="1">
            <a:spLocks noGrp="1"/>
          </p:cNvSpPr>
          <p:nvPr>
            <p:ph type="title"/>
          </p:nvPr>
        </p:nvSpPr>
        <p:spPr>
          <a:xfrm>
            <a:off x="418668" y="692295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Stage in het </a:t>
            </a:r>
            <a:r>
              <a:rPr lang="nl-NL" dirty="0" err="1"/>
              <a:t>sbao</a:t>
            </a:r>
            <a:endParaRPr dirty="0"/>
          </a:p>
        </p:txBody>
      </p:sp>
      <p:sp>
        <p:nvSpPr>
          <p:cNvPr id="190" name="Google Shape;190;p38"/>
          <p:cNvSpPr txBox="1">
            <a:spLocks noGrp="1"/>
          </p:cNvSpPr>
          <p:nvPr>
            <p:ph type="body" idx="1"/>
          </p:nvPr>
        </p:nvSpPr>
        <p:spPr>
          <a:xfrm>
            <a:off x="418668" y="1641331"/>
            <a:ext cx="8836168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nl-NL" sz="2200" dirty="0"/>
              <a:t>Kiezen voor een werkplek in het SBAO:</a:t>
            </a:r>
            <a:endParaRPr sz="2200" dirty="0"/>
          </a:p>
          <a:p>
            <a:pPr marL="342900" lvl="0" indent="-330200" algn="l" rtl="0">
              <a:spcBef>
                <a:spcPts val="480"/>
              </a:spcBef>
              <a:spcAft>
                <a:spcPts val="0"/>
              </a:spcAft>
              <a:buSzPts val="2200"/>
              <a:buChar char="•"/>
            </a:pPr>
            <a:r>
              <a:rPr lang="nl-NL" sz="2200" dirty="0"/>
              <a:t>Sterker beroep op pedagogische bekwaamheid.</a:t>
            </a:r>
            <a:endParaRPr sz="2200" dirty="0"/>
          </a:p>
          <a:p>
            <a:pPr marL="342900" lvl="0" indent="-330200" algn="l" rtl="0">
              <a:spcBef>
                <a:spcPts val="480"/>
              </a:spcBef>
              <a:spcAft>
                <a:spcPts val="0"/>
              </a:spcAft>
              <a:buSzPts val="2200"/>
              <a:buChar char="•"/>
            </a:pPr>
            <a:r>
              <a:rPr lang="nl-NL" sz="2200" dirty="0"/>
              <a:t>Leerkrachtgedrag afstemmen op </a:t>
            </a:r>
            <a:r>
              <a:rPr lang="nl-NL" sz="2200" dirty="0" err="1"/>
              <a:t>leerlingkenmerken</a:t>
            </a:r>
            <a:r>
              <a:rPr lang="nl-NL" sz="2200" dirty="0"/>
              <a:t> en onderwijsbehoeften.</a:t>
            </a:r>
            <a:endParaRPr sz="2200" dirty="0"/>
          </a:p>
          <a:p>
            <a:pPr marL="342900" lvl="0" indent="-330200" algn="l" rtl="0">
              <a:spcBef>
                <a:spcPts val="480"/>
              </a:spcBef>
              <a:spcAft>
                <a:spcPts val="0"/>
              </a:spcAft>
              <a:buSzPts val="2200"/>
              <a:buChar char="•"/>
            </a:pPr>
            <a:r>
              <a:rPr lang="nl-NL" sz="2200" dirty="0"/>
              <a:t>Zie curriculumgids</a:t>
            </a:r>
            <a:br>
              <a:rPr lang="nl-NL" sz="2200" dirty="0"/>
            </a:br>
            <a:endParaRPr sz="2200"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r>
              <a:rPr lang="nl-NL" sz="2200" dirty="0"/>
              <a:t>Traject:</a:t>
            </a:r>
            <a:endParaRPr sz="2200" dirty="0"/>
          </a:p>
          <a:p>
            <a:pPr marL="342900" lvl="0" indent="-330200" algn="l" rtl="0">
              <a:spcBef>
                <a:spcPts val="480"/>
              </a:spcBef>
              <a:spcAft>
                <a:spcPts val="0"/>
              </a:spcAft>
              <a:buSzPts val="2200"/>
              <a:buChar char="-"/>
            </a:pPr>
            <a:r>
              <a:rPr lang="nl-NL" sz="2200" dirty="0"/>
              <a:t>Oriënterende bezoeken gedaan</a:t>
            </a:r>
            <a:endParaRPr sz="2200" dirty="0"/>
          </a:p>
          <a:p>
            <a:pPr marL="342900" lvl="0" indent="-330200" algn="l" rtl="0">
              <a:spcBef>
                <a:spcPts val="480"/>
              </a:spcBef>
              <a:spcAft>
                <a:spcPts val="0"/>
              </a:spcAft>
              <a:buSzPts val="2200"/>
              <a:buChar char="-"/>
            </a:pPr>
            <a:r>
              <a:rPr lang="nl-NL" sz="2200" dirty="0">
                <a:solidFill>
                  <a:schemeClr val="tx1"/>
                </a:solidFill>
              </a:rPr>
              <a:t>Bij twijfel: gesprek met Nikka te Koppel</a:t>
            </a:r>
            <a:endParaRPr sz="2200" dirty="0">
              <a:solidFill>
                <a:schemeClr val="tx1"/>
              </a:solidFill>
            </a:endParaRPr>
          </a:p>
          <a:p>
            <a:pPr marL="342900" lvl="0" indent="-330200" algn="l" rtl="0">
              <a:spcBef>
                <a:spcPts val="480"/>
              </a:spcBef>
              <a:spcAft>
                <a:spcPts val="0"/>
              </a:spcAft>
              <a:buSzPts val="2200"/>
              <a:buChar char="-"/>
            </a:pPr>
            <a:r>
              <a:rPr lang="nl-NL" sz="2200" dirty="0"/>
              <a:t>Anders: solliciteren bij Nieuw Hessen, de Korenburg, SAM, </a:t>
            </a:r>
            <a:r>
              <a:rPr lang="nl-NL" sz="2200" dirty="0" err="1"/>
              <a:t>Mariëndeal</a:t>
            </a:r>
            <a:r>
              <a:rPr lang="nl-NL" sz="2200" dirty="0"/>
              <a:t> of </a:t>
            </a:r>
            <a:r>
              <a:rPr lang="nl-NL" sz="2200" dirty="0" err="1"/>
              <a:t>Isselborgh</a:t>
            </a:r>
            <a:endParaRPr lang="nl-NL" sz="2200" dirty="0"/>
          </a:p>
          <a:p>
            <a:pPr marL="342900" lvl="0" indent="-330200" algn="l" rtl="0">
              <a:spcBef>
                <a:spcPts val="480"/>
              </a:spcBef>
              <a:spcAft>
                <a:spcPts val="0"/>
              </a:spcAft>
              <a:buSzPts val="2200"/>
              <a:buChar char="-"/>
            </a:pPr>
            <a:endParaRPr sz="2200" dirty="0"/>
          </a:p>
          <a:p>
            <a:pPr marL="0" lvl="0" indent="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rebuchet MS"/>
              <a:buNone/>
            </a:pPr>
            <a:endParaRPr sz="240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>
          <a:extLst>
            <a:ext uri="{FF2B5EF4-FFF2-40B4-BE49-F238E27FC236}">
              <a16:creationId xmlns:a16="http://schemas.microsoft.com/office/drawing/2014/main" id="{BC2E603A-09F3-8D16-AB9D-64AD39585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">
            <a:extLst>
              <a:ext uri="{FF2B5EF4-FFF2-40B4-BE49-F238E27FC236}">
                <a16:creationId xmlns:a16="http://schemas.microsoft.com/office/drawing/2014/main" id="{B3827F95-1CE1-80B3-66AC-F784B7912A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54075" y="692696"/>
            <a:ext cx="7119937" cy="606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95D7"/>
              </a:buClr>
              <a:buSzPts val="1400"/>
              <a:buFont typeface="Trebuchet MS"/>
              <a:buNone/>
            </a:pPr>
            <a:r>
              <a:rPr lang="nl-NL" dirty="0"/>
              <a:t>Montessori?</a:t>
            </a:r>
            <a:endParaRPr dirty="0"/>
          </a:p>
        </p:txBody>
      </p:sp>
      <p:sp>
        <p:nvSpPr>
          <p:cNvPr id="122" name="Google Shape;122;p14">
            <a:extLst>
              <a:ext uri="{FF2B5EF4-FFF2-40B4-BE49-F238E27FC236}">
                <a16:creationId xmlns:a16="http://schemas.microsoft.com/office/drawing/2014/main" id="{39E1AFD9-FF46-51B7-71DF-0D1CD677A7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54075" y="1628800"/>
            <a:ext cx="6291262" cy="2800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rebuchet MS"/>
              <a:buNone/>
            </a:pPr>
            <a:endParaRPr sz="2400"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Char char="•"/>
            </a:pPr>
            <a:r>
              <a:rPr lang="nl-NL" sz="2400" dirty="0"/>
              <a:t>Overweeg je om te solliciteren op Montessorischool De Pas?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Char char="•"/>
            </a:pPr>
            <a:r>
              <a:rPr lang="nl-NL" sz="2400" dirty="0"/>
              <a:t>Aansluitend op deze voorlichting &gt; meer informatie hierover.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Font typeface="Trebuchet MS"/>
              <a:buNone/>
            </a:pPr>
            <a:br>
              <a:rPr lang="nl-NL" sz="2400" dirty="0"/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6350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9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Bereikbaarheid stagebureau</a:t>
            </a:r>
            <a:endParaRPr/>
          </a:p>
        </p:txBody>
      </p:sp>
      <p:sp>
        <p:nvSpPr>
          <p:cNvPr id="197" name="Google Shape;197;p39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00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nl-NL" dirty="0"/>
              <a:t>Leslie Wal</a:t>
            </a:r>
            <a:endParaRPr dirty="0"/>
          </a:p>
          <a:p>
            <a:pPr marL="342900">
              <a:spcBef>
                <a:spcPts val="560"/>
              </a:spcBef>
              <a:buSzPts val="2800"/>
            </a:pPr>
            <a:r>
              <a:rPr lang="nl-NL" dirty="0"/>
              <a:t>Mail stagebureau@iselinge.nl 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40"/>
          <p:cNvSpPr txBox="1">
            <a:spLocks noGrp="1"/>
          </p:cNvSpPr>
          <p:nvPr>
            <p:ph type="ctrTitle"/>
          </p:nvPr>
        </p:nvSpPr>
        <p:spPr>
          <a:xfrm>
            <a:off x="1268413" y="2157413"/>
            <a:ext cx="6472200" cy="408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Voorlichting VT3</a:t>
            </a:r>
            <a:endParaRPr dirty="0"/>
          </a:p>
        </p:txBody>
      </p:sp>
      <p:sp>
        <p:nvSpPr>
          <p:cNvPr id="204" name="Google Shape;204;p40"/>
          <p:cNvSpPr txBox="1">
            <a:spLocks noGrp="1"/>
          </p:cNvSpPr>
          <p:nvPr>
            <p:ph type="subTitle" idx="1"/>
          </p:nvPr>
        </p:nvSpPr>
        <p:spPr>
          <a:xfrm>
            <a:off x="1268413" y="2919413"/>
            <a:ext cx="6472200" cy="17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760"/>
              </a:spcBef>
              <a:spcAft>
                <a:spcPts val="0"/>
              </a:spcAft>
              <a:buNone/>
            </a:pPr>
            <a:r>
              <a:rPr lang="nl-NL" dirty="0"/>
              <a:t>Studiejaar 2025-2026</a:t>
            </a:r>
            <a:endParaRPr dirty="0"/>
          </a:p>
          <a:p>
            <a:pPr marL="0" lvl="0" indent="0" algn="l" rtl="0">
              <a:spcBef>
                <a:spcPts val="760"/>
              </a:spcBef>
              <a:spcAft>
                <a:spcPts val="0"/>
              </a:spcAft>
              <a:buNone/>
            </a:pPr>
            <a:r>
              <a:rPr lang="nl-NL" dirty="0"/>
              <a:t>Informatie over bijzondere stage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8619" y="461819"/>
            <a:ext cx="8129732" cy="1095520"/>
          </a:xfrm>
        </p:spPr>
        <p:txBody>
          <a:bodyPr/>
          <a:lstStyle/>
          <a:p>
            <a:r>
              <a:rPr lang="nl-NL" dirty="0"/>
              <a:t>Bijzondere stage binnen de vrije module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8792" y="1687513"/>
            <a:ext cx="8039521" cy="4694100"/>
          </a:xfrm>
        </p:spPr>
        <p:txBody>
          <a:bodyPr/>
          <a:lstStyle/>
          <a:p>
            <a:r>
              <a:rPr lang="nl-NL" dirty="0"/>
              <a:t>Vrije module (6 </a:t>
            </a:r>
            <a:r>
              <a:rPr lang="nl-NL" dirty="0" err="1"/>
              <a:t>ects</a:t>
            </a:r>
            <a:r>
              <a:rPr lang="nl-NL" dirty="0"/>
              <a:t>) kan i.p.v. een themamodule. </a:t>
            </a:r>
          </a:p>
          <a:p>
            <a:r>
              <a:rPr lang="nl-NL" dirty="0"/>
              <a:t>In goed overleg met je studiecoach vanuit een concreet plan. </a:t>
            </a:r>
          </a:p>
          <a:p>
            <a:r>
              <a:rPr lang="nl-NL" dirty="0"/>
              <a:t>3 voorwaarden: P gehaald, niet meer dan 10 </a:t>
            </a:r>
            <a:r>
              <a:rPr lang="nl-NL" dirty="0" err="1"/>
              <a:t>ects</a:t>
            </a:r>
            <a:r>
              <a:rPr lang="nl-NL" dirty="0"/>
              <a:t> tekort en de inhoud komt niet in een van de themamodules aan bod. 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6108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464" y="327892"/>
            <a:ext cx="8074314" cy="822035"/>
          </a:xfrm>
        </p:spPr>
        <p:txBody>
          <a:bodyPr/>
          <a:lstStyle/>
          <a:p>
            <a:r>
              <a:rPr lang="nl-NL" dirty="0"/>
              <a:t>Mogelijkheden van bijzondere stages binnen een vrije module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59028" y="1379932"/>
            <a:ext cx="8825943" cy="5642842"/>
          </a:xfrm>
        </p:spPr>
        <p:txBody>
          <a:bodyPr/>
          <a:lstStyle/>
          <a:p>
            <a:pPr marL="114300" indent="0">
              <a:buNone/>
            </a:pPr>
            <a:r>
              <a:rPr lang="nl-NL" dirty="0"/>
              <a:t>Bijvoorbeeld: </a:t>
            </a:r>
          </a:p>
          <a:p>
            <a:r>
              <a:rPr lang="nl-NL" dirty="0"/>
              <a:t>Korte stage op een school in de Randstad of SBO (anders dan via een reguliere vacature op onze opleidingsscholen).</a:t>
            </a:r>
          </a:p>
          <a:p>
            <a:r>
              <a:rPr lang="nl-NL" dirty="0"/>
              <a:t>Korte stage in het voortgezet onderwijs.</a:t>
            </a:r>
          </a:p>
          <a:p>
            <a:r>
              <a:rPr lang="nl-NL" dirty="0"/>
              <a:t>Educatieve uitgever</a:t>
            </a:r>
          </a:p>
          <a:p>
            <a:r>
              <a:rPr lang="nl-NL" dirty="0"/>
              <a:t>Onderzoeksbureau </a:t>
            </a:r>
            <a:r>
              <a:rPr lang="nl-NL" dirty="0" err="1"/>
              <a:t>Iselinge</a:t>
            </a:r>
            <a:r>
              <a:rPr lang="nl-NL" dirty="0"/>
              <a:t> (i.o. met Rosanne e/o Simone)</a:t>
            </a:r>
          </a:p>
          <a:p>
            <a:r>
              <a:rPr lang="nl-NL" dirty="0"/>
              <a:t>Educatieve instelling (ministerie van onderwijs, NME centrum, museum, bibliotheek…….)</a:t>
            </a:r>
          </a:p>
          <a:p>
            <a:r>
              <a:rPr lang="nl-NL" dirty="0"/>
              <a:t>Korte buitenlandervaring binnen vrije module.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6265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5"/>
          <p:cNvSpPr txBox="1">
            <a:spLocks noGrp="1"/>
          </p:cNvSpPr>
          <p:nvPr>
            <p:ph type="title"/>
          </p:nvPr>
        </p:nvSpPr>
        <p:spPr>
          <a:xfrm>
            <a:off x="360218" y="703011"/>
            <a:ext cx="8028095" cy="1363249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Mogelijkheden voor een korte  buitenlandervaring binnen vrije module</a:t>
            </a:r>
            <a:br>
              <a:rPr lang="nl-NL" dirty="0"/>
            </a:br>
            <a:endParaRPr dirty="0"/>
          </a:p>
        </p:txBody>
      </p:sp>
      <p:sp>
        <p:nvSpPr>
          <p:cNvPr id="239" name="Google Shape;239;p45"/>
          <p:cNvSpPr txBox="1">
            <a:spLocks noGrp="1"/>
          </p:cNvSpPr>
          <p:nvPr>
            <p:ph type="body" idx="1"/>
          </p:nvPr>
        </p:nvSpPr>
        <p:spPr>
          <a:xfrm>
            <a:off x="360218" y="1687513"/>
            <a:ext cx="8028095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390"/>
              </a:spcBef>
              <a:spcAft>
                <a:spcPts val="0"/>
              </a:spcAft>
              <a:buNone/>
            </a:pPr>
            <a:endParaRPr lang="nl-NL" sz="2500" dirty="0"/>
          </a:p>
          <a:p>
            <a:pPr marL="0" lvl="0" indent="0" algn="l" rtl="0">
              <a:lnSpc>
                <a:spcPct val="70000"/>
              </a:lnSpc>
              <a:spcBef>
                <a:spcPts val="39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>
              <a:lnSpc>
                <a:spcPct val="70000"/>
              </a:lnSpc>
              <a:spcBef>
                <a:spcPts val="390"/>
              </a:spcBef>
              <a:buNone/>
            </a:pPr>
            <a:r>
              <a:rPr lang="nl-NL" sz="3200" dirty="0"/>
              <a:t>Twee weken weg met </a:t>
            </a:r>
            <a:r>
              <a:rPr lang="nl-NL" sz="3200" dirty="0">
                <a:hlinkClick r:id="rId3"/>
              </a:rPr>
              <a:t>Edukans als </a:t>
            </a:r>
            <a:r>
              <a:rPr lang="nl-NL" sz="3200" dirty="0" err="1">
                <a:hlinkClick r:id="rId3"/>
              </a:rPr>
              <a:t>worldteacher</a:t>
            </a:r>
            <a:r>
              <a:rPr lang="nl-NL" sz="3200" dirty="0"/>
              <a:t> in 2024 o.a. naar Oeganda en Kenia (meelopen met een lokale pabo student en het organiseren van een sportactiviteit) </a:t>
            </a:r>
          </a:p>
          <a:p>
            <a:pPr marL="0" lvl="0" indent="0">
              <a:lnSpc>
                <a:spcPct val="70000"/>
              </a:lnSpc>
              <a:spcBef>
                <a:spcPts val="390"/>
              </a:spcBef>
              <a:buNone/>
            </a:pPr>
            <a:endParaRPr lang="nl-NL" sz="3200" dirty="0"/>
          </a:p>
          <a:p>
            <a:pPr marL="0" lvl="0" indent="0">
              <a:lnSpc>
                <a:spcPct val="70000"/>
              </a:lnSpc>
              <a:spcBef>
                <a:spcPts val="390"/>
              </a:spcBef>
              <a:buNone/>
            </a:pPr>
            <a:r>
              <a:rPr lang="nl-NL" sz="3200" dirty="0"/>
              <a:t>Met </a:t>
            </a:r>
            <a:r>
              <a:rPr lang="nl-NL" sz="3200" dirty="0">
                <a:hlinkClick r:id="rId4"/>
              </a:rPr>
              <a:t>Stichting </a:t>
            </a:r>
            <a:r>
              <a:rPr lang="nl-NL" sz="3200" dirty="0" err="1">
                <a:hlinkClick r:id="rId4"/>
              </a:rPr>
              <a:t>Buganala</a:t>
            </a:r>
            <a:r>
              <a:rPr lang="nl-NL" sz="3200" dirty="0">
                <a:hlinkClick r:id="rId4"/>
              </a:rPr>
              <a:t> </a:t>
            </a:r>
            <a:r>
              <a:rPr lang="nl-NL" sz="3200" dirty="0"/>
              <a:t>2 a 3 weken naar Gambia (diverse scholen bezoeken, workshops verzorgen op de pabo, introduceren van onderwijsmateriaal) </a:t>
            </a:r>
          </a:p>
          <a:p>
            <a:endParaRPr lang="nl-NL" sz="2400" dirty="0"/>
          </a:p>
          <a:p>
            <a:endParaRPr lang="nl-NL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8854" y="715243"/>
            <a:ext cx="7119900" cy="606300"/>
          </a:xfrm>
        </p:spPr>
        <p:txBody>
          <a:bodyPr/>
          <a:lstStyle/>
          <a:p>
            <a:r>
              <a:rPr lang="nl-NL" dirty="0"/>
              <a:t>Buitenlandstage 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2425" y="1687513"/>
            <a:ext cx="7605888" cy="4694100"/>
          </a:xfrm>
        </p:spPr>
        <p:txBody>
          <a:bodyPr/>
          <a:lstStyle/>
          <a:p>
            <a:pPr marL="114300" indent="0">
              <a:buNone/>
            </a:pPr>
            <a:r>
              <a:rPr lang="nl-NL" dirty="0"/>
              <a:t>Voor studenten die dit vorig jaar in hun PLR hebben opgenomen </a:t>
            </a:r>
          </a:p>
          <a:p>
            <a:r>
              <a:rPr lang="nl-NL" dirty="0"/>
              <a:t>10 weken (1 blok naar het buitenland) </a:t>
            </a:r>
          </a:p>
          <a:p>
            <a:r>
              <a:rPr lang="nl-NL" dirty="0"/>
              <a:t>Gekoppeld aan een module: </a:t>
            </a:r>
            <a:r>
              <a:rPr lang="nl-NL" dirty="0" err="1"/>
              <a:t>leeftijdspecialisatie</a:t>
            </a:r>
            <a:r>
              <a:rPr lang="nl-NL" dirty="0"/>
              <a:t> of een themamodule.</a:t>
            </a:r>
          </a:p>
          <a:p>
            <a:endParaRPr lang="nl-NL" dirty="0"/>
          </a:p>
          <a:p>
            <a:r>
              <a:rPr lang="nl-NL" dirty="0"/>
              <a:t>4 dagen in de school waarvan 3 dagen in de klas.</a:t>
            </a:r>
          </a:p>
          <a:p>
            <a:endParaRPr lang="nl-NL" dirty="0"/>
          </a:p>
          <a:p>
            <a:r>
              <a:rPr lang="nl-NL" dirty="0"/>
              <a:t>50 dagen </a:t>
            </a:r>
            <a:r>
              <a:rPr lang="nl-NL" dirty="0" err="1"/>
              <a:t>liostage</a:t>
            </a:r>
            <a:r>
              <a:rPr lang="nl-NL" dirty="0"/>
              <a:t> i.p.v. 65 dagen </a:t>
            </a:r>
            <a:r>
              <a:rPr lang="nl-NL" dirty="0" err="1"/>
              <a:t>liostage</a:t>
            </a:r>
            <a:r>
              <a:rPr lang="nl-NL" dirty="0"/>
              <a:t> 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4744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39001-2974-2761-8DB7-C70DE659E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/>
              <a:t>Nog vragen?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018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Inhoud</a:t>
            </a:r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00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●"/>
            </a:pPr>
            <a:r>
              <a:rPr lang="nl-NL" dirty="0"/>
              <a:t>De </a:t>
            </a:r>
            <a:r>
              <a:rPr lang="nl-NL" dirty="0" err="1"/>
              <a:t>liostage</a:t>
            </a:r>
            <a:br>
              <a:rPr lang="nl-NL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-NL" dirty="0"/>
              <a:t>Solliciteren</a:t>
            </a:r>
            <a:br>
              <a:rPr lang="nl-NL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-NL" dirty="0"/>
              <a:t>Bijzondere stage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De liostage</a:t>
            </a:r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00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30200" algn="l" rtl="0">
              <a:spcBef>
                <a:spcPts val="360"/>
              </a:spcBef>
              <a:spcAft>
                <a:spcPts val="0"/>
              </a:spcAft>
              <a:buSzPts val="1600"/>
              <a:buChar char="●"/>
            </a:pPr>
            <a:r>
              <a:rPr lang="nl-NL" sz="2600" dirty="0"/>
              <a:t>20 studiepunten</a:t>
            </a:r>
            <a:endParaRPr sz="26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nl-NL" sz="2600" dirty="0"/>
              <a:t>Twee dagen per week in het rooster geblokkeerd; maandag en dinsdag</a:t>
            </a:r>
            <a:endParaRPr sz="2600" dirty="0"/>
          </a:p>
          <a:p>
            <a:pPr marL="45720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600" dirty="0"/>
          </a:p>
          <a:p>
            <a:pPr marL="457200" lvl="0" indent="-330200" algn="l" rtl="0">
              <a:spcBef>
                <a:spcPts val="360"/>
              </a:spcBef>
              <a:spcAft>
                <a:spcPts val="0"/>
              </a:spcAft>
              <a:buSzPts val="1600"/>
              <a:buChar char="●"/>
            </a:pPr>
            <a:r>
              <a:rPr lang="nl-NL" sz="2600" dirty="0"/>
              <a:t>Minimaal 65 dagen</a:t>
            </a:r>
            <a:endParaRPr sz="2600"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nl-NL" sz="2200" dirty="0"/>
              <a:t>3x woensdagochtend telt als 2 dagen</a:t>
            </a:r>
            <a:endParaRPr sz="2200"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nl-NL" sz="2200" dirty="0"/>
              <a:t>3x vrijdagochtend telt als 2 dagen</a:t>
            </a:r>
            <a:endParaRPr sz="2200"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nl-NL" sz="2200" dirty="0"/>
              <a:t>Continurooster? Dag = dag!</a:t>
            </a:r>
            <a:br>
              <a:rPr lang="nl-NL" sz="2200" dirty="0"/>
            </a:br>
            <a:endParaRPr sz="22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nl-NL" sz="2600" dirty="0"/>
              <a:t>Minimaal 4 aaneengesloten volledige weken.</a:t>
            </a:r>
            <a:endParaRPr sz="2600" dirty="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nl-NL" sz="2200" dirty="0"/>
              <a:t>een hele week telt als 5 dagen</a:t>
            </a:r>
            <a:endParaRPr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8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Voorwaarden liostage</a:t>
            </a:r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body" idx="1"/>
          </p:nvPr>
        </p:nvSpPr>
        <p:spPr>
          <a:xfrm>
            <a:off x="1268413" y="1677660"/>
            <a:ext cx="7119900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400" dirty="0">
                <a:solidFill>
                  <a:schemeClr val="tx1"/>
                </a:solidFill>
              </a:rPr>
              <a:t>Om toegelaten te worden tot de </a:t>
            </a:r>
            <a:r>
              <a:rPr lang="nl-NL" sz="2400" dirty="0" err="1">
                <a:solidFill>
                  <a:schemeClr val="tx1"/>
                </a:solidFill>
              </a:rPr>
              <a:t>liostage</a:t>
            </a:r>
            <a:r>
              <a:rPr lang="nl-NL" sz="2400" dirty="0">
                <a:solidFill>
                  <a:schemeClr val="tx1"/>
                </a:solidFill>
              </a:rPr>
              <a:t> dient de student alle voorgaande stages met minimaal een voldoende afgesloten.</a:t>
            </a:r>
            <a:endParaRPr lang="nl-NL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sz="2400" u="sng" dirty="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6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/>
              <a:t>Lio-overeenkomst tekenen</a:t>
            </a:r>
            <a:endParaRPr/>
          </a:p>
        </p:txBody>
      </p:sp>
      <p:sp>
        <p:nvSpPr>
          <p:cNvPr id="177" name="Google Shape;177;p36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00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>
              <a:spcBef>
                <a:spcPts val="560"/>
              </a:spcBef>
              <a:buSzPts val="2800"/>
            </a:pPr>
            <a:r>
              <a:rPr lang="nl-NL" dirty="0" err="1"/>
              <a:t>Lio</a:t>
            </a:r>
            <a:r>
              <a:rPr lang="nl-NL" dirty="0"/>
              <a:t>-overeenkomst downloaden via OnderwijsOnline</a:t>
            </a:r>
          </a:p>
          <a:p>
            <a:pPr marL="342900">
              <a:spcBef>
                <a:spcPts val="560"/>
              </a:spcBef>
              <a:buSzPts val="2800"/>
            </a:pPr>
            <a:r>
              <a:rPr lang="nl-NL" dirty="0" err="1"/>
              <a:t>Lio</a:t>
            </a:r>
            <a:r>
              <a:rPr lang="nl-NL" dirty="0"/>
              <a:t>-overeenkomst tekenen:  </a:t>
            </a:r>
            <a:br>
              <a:rPr lang="nl-NL" dirty="0"/>
            </a:br>
            <a:r>
              <a:rPr lang="nl-NL" dirty="0"/>
              <a:t>schoolopleider - school – student</a:t>
            </a:r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nl-NL" dirty="0"/>
              <a:t>Daarna inscannen en als een document</a:t>
            </a:r>
            <a:br>
              <a:rPr lang="nl-NL" dirty="0"/>
            </a:br>
            <a:r>
              <a:rPr lang="nl-NL" dirty="0"/>
              <a:t>(pdf) en uploaden in </a:t>
            </a:r>
            <a:r>
              <a:rPr lang="nl-NL" dirty="0" err="1"/>
              <a:t>OnStage</a:t>
            </a:r>
            <a:endParaRPr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Solliciteren</a:t>
            </a:r>
            <a:endParaRPr/>
          </a:p>
        </p:txBody>
      </p:sp>
      <p:sp>
        <p:nvSpPr>
          <p:cNvPr id="127" name="Google Shape;127;p29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00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nl-NL" dirty="0"/>
              <a:t>Informatie naar scholen</a:t>
            </a:r>
            <a:endParaRPr dirty="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nl-NL" dirty="0"/>
              <a:t>Sollicitatieprocedure</a:t>
            </a:r>
          </a:p>
          <a:p>
            <a:pPr marL="800100" lvl="1">
              <a:spcBef>
                <a:spcPts val="480"/>
              </a:spcBef>
              <a:buSzPts val="2400"/>
            </a:pPr>
            <a:r>
              <a:rPr lang="nl-NL" sz="2600" dirty="0"/>
              <a:t>Iedereen solliciteert: 1e ronde </a:t>
            </a:r>
            <a:r>
              <a:rPr lang="nl-NL" sz="2600" b="1" dirty="0">
                <a:solidFill>
                  <a:srgbClr val="FF0000"/>
                </a:solidFill>
              </a:rPr>
              <a:t>2</a:t>
            </a:r>
            <a:r>
              <a:rPr lang="nl-NL" sz="2600" dirty="0"/>
              <a:t> brieven met cv naar opleidingsscholen. </a:t>
            </a:r>
          </a:p>
          <a:p>
            <a:pPr marL="800100" lvl="1">
              <a:spcBef>
                <a:spcPts val="480"/>
              </a:spcBef>
              <a:buSzPts val="2400"/>
            </a:pPr>
            <a:r>
              <a:rPr lang="nl-NL" sz="2600" dirty="0"/>
              <a:t>Overzicht beschikbare plaatsen op #OnderwijsOnline. </a:t>
            </a:r>
          </a:p>
          <a:p>
            <a:pPr marL="342900">
              <a:spcBef>
                <a:spcPts val="480"/>
              </a:spcBef>
              <a:buSzPts val="2400"/>
            </a:pPr>
            <a:r>
              <a:rPr lang="nl-NL" dirty="0"/>
              <a:t>Je kunt </a:t>
            </a:r>
            <a:r>
              <a:rPr lang="nl-NL" b="1" dirty="0"/>
              <a:t>niet</a:t>
            </a:r>
            <a:r>
              <a:rPr lang="nl-NL" dirty="0"/>
              <a:t> zelf een plaats regelen.</a:t>
            </a:r>
            <a:br>
              <a:rPr lang="nl-NL" dirty="0"/>
            </a:br>
            <a:r>
              <a:rPr lang="nl-NL" dirty="0"/>
              <a:t>Je kunt alleen een stageplaats krijgen via een sollicitatie op een vacature op een opleidingsschool.</a:t>
            </a: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1"/>
          <p:cNvSpPr txBox="1">
            <a:spLocks noGrp="1"/>
          </p:cNvSpPr>
          <p:nvPr>
            <p:ph type="title"/>
          </p:nvPr>
        </p:nvSpPr>
        <p:spPr>
          <a:xfrm>
            <a:off x="474786" y="308551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Sollicitatieprocedure</a:t>
            </a:r>
            <a:endParaRPr dirty="0"/>
          </a:p>
        </p:txBody>
      </p:sp>
      <p:sp>
        <p:nvSpPr>
          <p:cNvPr id="143" name="Google Shape;143;p31"/>
          <p:cNvSpPr txBox="1">
            <a:spLocks noGrp="1"/>
          </p:cNvSpPr>
          <p:nvPr>
            <p:ph type="body" idx="1"/>
          </p:nvPr>
        </p:nvSpPr>
        <p:spPr>
          <a:xfrm>
            <a:off x="474786" y="994862"/>
            <a:ext cx="8848436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>
              <a:lnSpc>
                <a:spcPct val="80000"/>
              </a:lnSpc>
              <a:spcBef>
                <a:spcPts val="0"/>
              </a:spcBef>
              <a:buSzPts val="1900"/>
            </a:pPr>
            <a:r>
              <a:rPr lang="nl-NL" sz="2400" dirty="0"/>
              <a:t>Solliciteren vanaf 2 april tot en met 11 april 2025.</a:t>
            </a:r>
          </a:p>
          <a:p>
            <a:pPr marL="342900" lvl="0">
              <a:lnSpc>
                <a:spcPct val="80000"/>
              </a:lnSpc>
              <a:spcBef>
                <a:spcPts val="380"/>
              </a:spcBef>
              <a:buSzPts val="1900"/>
            </a:pPr>
            <a:r>
              <a:rPr lang="nl-NL" sz="2400" dirty="0"/>
              <a:t>Vaste week voor de sollicitatiegesprekken week 20 12 mei </a:t>
            </a:r>
            <a:br>
              <a:rPr lang="nl-NL" sz="2400" dirty="0"/>
            </a:br>
            <a:r>
              <a:rPr lang="nl-NL" sz="2400" dirty="0"/>
              <a:t>tot en met 16 mei 2025.</a:t>
            </a:r>
          </a:p>
          <a:p>
            <a:pPr marL="342900" lvl="0">
              <a:lnSpc>
                <a:spcPct val="80000"/>
              </a:lnSpc>
              <a:spcBef>
                <a:spcPts val="380"/>
              </a:spcBef>
              <a:buSzPts val="1900"/>
            </a:pPr>
            <a:r>
              <a:rPr lang="nl-NL" sz="2400" dirty="0"/>
              <a:t>In week 21 op 19/20 mei geven de scholen aan de studenten doorgeven wie er welkom zijn.</a:t>
            </a:r>
          </a:p>
          <a:p>
            <a:pPr marL="342900" lvl="0">
              <a:lnSpc>
                <a:spcPct val="80000"/>
              </a:lnSpc>
              <a:spcBef>
                <a:spcPts val="380"/>
              </a:spcBef>
              <a:buSzPts val="1900"/>
            </a:pPr>
            <a:r>
              <a:rPr lang="nl-NL" sz="2400" dirty="0"/>
              <a:t>Student geeft op 21 mei aan de opleidingsschool door waar hij/zij graag hun werkplek- of </a:t>
            </a:r>
            <a:r>
              <a:rPr lang="nl-NL" sz="2400" dirty="0" err="1"/>
              <a:t>liostage</a:t>
            </a:r>
            <a:r>
              <a:rPr lang="nl-NL" sz="2400" dirty="0"/>
              <a:t> willen gaan doen.</a:t>
            </a:r>
          </a:p>
          <a:p>
            <a:pPr marL="342900" lvl="0">
              <a:lnSpc>
                <a:spcPct val="80000"/>
              </a:lnSpc>
              <a:spcBef>
                <a:spcPts val="380"/>
              </a:spcBef>
              <a:buSzPts val="1900"/>
            </a:pPr>
            <a:r>
              <a:rPr lang="nl-NL" sz="2400" dirty="0"/>
              <a:t>Scholen geven in week 21, op 22 of 23 mei 2025 door aan het stagebureau wie ze hebben aangenomen.</a:t>
            </a:r>
          </a:p>
          <a:p>
            <a:pPr marL="342900" lvl="0">
              <a:lnSpc>
                <a:spcPct val="80000"/>
              </a:lnSpc>
              <a:spcBef>
                <a:spcPts val="380"/>
              </a:spcBef>
              <a:buSzPts val="1900"/>
            </a:pPr>
            <a:r>
              <a:rPr lang="nl-NL" sz="2400" dirty="0"/>
              <a:t>Stagebureau zorgt ervoor dat de overzichten weer zijn bijgewerkt voor de tweede ronde.</a:t>
            </a:r>
          </a:p>
          <a:p>
            <a:pPr marL="342900" lvl="0">
              <a:lnSpc>
                <a:spcPct val="80000"/>
              </a:lnSpc>
              <a:spcBef>
                <a:spcPts val="380"/>
              </a:spcBef>
              <a:buSzPts val="1900"/>
            </a:pPr>
            <a:r>
              <a:rPr lang="nl-NL" sz="2400" dirty="0"/>
              <a:t>Week 23 vanaf 2 juni 2025 start de tweede ronde. Voor studenten die dan nog geen plaats hebben kunnen verder gaan met solliciteren.</a:t>
            </a:r>
          </a:p>
          <a:p>
            <a:pPr marL="342900" lvl="0">
              <a:lnSpc>
                <a:spcPct val="80000"/>
              </a:lnSpc>
              <a:spcBef>
                <a:spcPts val="380"/>
              </a:spcBef>
              <a:buSzPts val="1900"/>
            </a:pPr>
            <a:endParaRPr lang="nl-NL" sz="2400" dirty="0"/>
          </a:p>
          <a:p>
            <a:pPr marL="342900">
              <a:lnSpc>
                <a:spcPct val="80000"/>
              </a:lnSpc>
              <a:spcBef>
                <a:spcPts val="380"/>
              </a:spcBef>
              <a:buSzPts val="1900"/>
            </a:pPr>
            <a:r>
              <a:rPr lang="nl-NL" sz="2400" i="1" dirty="0"/>
              <a:t>Drie keer gesolliciteerd en nog geen stageplek? Neem contact op met je </a:t>
            </a:r>
            <a:r>
              <a:rPr lang="nl-NL" sz="2400" i="1" u="sng" dirty="0"/>
              <a:t>studiecoach</a:t>
            </a:r>
            <a:r>
              <a:rPr lang="nl-NL" sz="2400" i="1" dirty="0"/>
              <a:t>. Ook het stagebureau kan met je meekijken op welke scholen je kunt solliciteren</a:t>
            </a:r>
          </a:p>
          <a:p>
            <a:pPr marL="342900" lvl="0">
              <a:lnSpc>
                <a:spcPct val="80000"/>
              </a:lnSpc>
              <a:spcBef>
                <a:spcPts val="380"/>
              </a:spcBef>
              <a:buSzPts val="1900"/>
            </a:pPr>
            <a:endParaRPr lang="nl-N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3"/>
          <p:cNvSpPr txBox="1">
            <a:spLocks noGrp="1"/>
          </p:cNvSpPr>
          <p:nvPr>
            <p:ph type="title"/>
          </p:nvPr>
        </p:nvSpPr>
        <p:spPr>
          <a:xfrm>
            <a:off x="317067" y="332076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Op welke vacature reageer ik?</a:t>
            </a:r>
            <a:endParaRPr dirty="0"/>
          </a:p>
        </p:txBody>
      </p:sp>
      <p:sp>
        <p:nvSpPr>
          <p:cNvPr id="157" name="Google Shape;157;p33"/>
          <p:cNvSpPr txBox="1">
            <a:spLocks noGrp="1"/>
          </p:cNvSpPr>
          <p:nvPr>
            <p:ph type="body" idx="1"/>
          </p:nvPr>
        </p:nvSpPr>
        <p:spPr>
          <a:xfrm>
            <a:off x="492558" y="1197986"/>
            <a:ext cx="8651441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2600" dirty="0"/>
              <a:t>Bedenk bijvoorbeeld: </a:t>
            </a:r>
            <a:endParaRPr sz="2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-NL" sz="2600" dirty="0"/>
              <a:t>Welke school biedt mij de uitdagingen die ik zoek?</a:t>
            </a:r>
            <a:endParaRPr sz="2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-NL" sz="2600" dirty="0"/>
              <a:t>Welke school heeft een visie die bij mij past?</a:t>
            </a:r>
            <a:endParaRPr sz="2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-NL" sz="2600" dirty="0"/>
              <a:t>Welke school heeft </a:t>
            </a:r>
            <a:r>
              <a:rPr lang="nl-NL" sz="2600" dirty="0" err="1"/>
              <a:t>schoolontwikkelthema’s</a:t>
            </a:r>
            <a:r>
              <a:rPr lang="nl-NL" sz="2600" dirty="0"/>
              <a:t> die passen bij wat ik wil leren?</a:t>
            </a:r>
            <a:endParaRPr sz="26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nl-NL" sz="2600" dirty="0"/>
              <a:t>Met welk type school (ligging, grootte, populatie, concept,..) wil ik nog geen ervaring opdoen?</a:t>
            </a:r>
            <a:endParaRPr sz="2600" dirty="0"/>
          </a:p>
          <a:p>
            <a:pPr marL="0" lvl="0" indent="0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nl-NL" sz="2600" dirty="0"/>
              <a:t>Bedenk ook: </a:t>
            </a:r>
          </a:p>
          <a:p>
            <a:pPr lvl="0">
              <a:spcBef>
                <a:spcPts val="0"/>
              </a:spcBef>
              <a:buChar char="-"/>
            </a:pPr>
            <a:r>
              <a:rPr lang="nl-NL" sz="2600" dirty="0"/>
              <a:t>In welke groep heb ik nog niet eerder lesgegeven?</a:t>
            </a:r>
          </a:p>
          <a:p>
            <a:pPr lvl="0">
              <a:spcBef>
                <a:spcPts val="0"/>
              </a:spcBef>
              <a:buChar char="-"/>
            </a:pPr>
            <a:r>
              <a:rPr lang="nl-NL" sz="2600" dirty="0"/>
              <a:t>In welke groep moet ik nog meer ervaring opdoen?</a:t>
            </a:r>
          </a:p>
          <a:p>
            <a:pPr lvl="0">
              <a:spcBef>
                <a:spcPts val="0"/>
              </a:spcBef>
              <a:buChar char="-"/>
            </a:pPr>
            <a:r>
              <a:rPr lang="nl-NL" sz="2600" dirty="0"/>
              <a:t>Welke groep of school past er bij de keuzes die ik gemaakt heb in mijn persoonlijke leerroute?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>
            <a:spLocks noGrp="1"/>
          </p:cNvSpPr>
          <p:nvPr>
            <p:ph type="title"/>
          </p:nvPr>
        </p:nvSpPr>
        <p:spPr>
          <a:xfrm>
            <a:off x="1268413" y="950913"/>
            <a:ext cx="7119900" cy="606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/>
              <a:t>Solliciteren</a:t>
            </a:r>
            <a:endParaRPr/>
          </a:p>
        </p:txBody>
      </p:sp>
      <p:sp>
        <p:nvSpPr>
          <p:cNvPr id="150" name="Google Shape;150;p32"/>
          <p:cNvSpPr txBox="1">
            <a:spLocks noGrp="1"/>
          </p:cNvSpPr>
          <p:nvPr>
            <p:ph type="body" idx="1"/>
          </p:nvPr>
        </p:nvSpPr>
        <p:spPr>
          <a:xfrm>
            <a:off x="1268413" y="1687513"/>
            <a:ext cx="7119900" cy="469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nl-NL" sz="2600" dirty="0"/>
              <a:t>Hoe schrijf je een goede sollicitatiebrief? Zie </a:t>
            </a:r>
            <a:r>
              <a:rPr lang="nl-NL" sz="2600" dirty="0" err="1"/>
              <a:t>powerpoint</a:t>
            </a:r>
            <a:r>
              <a:rPr lang="nl-NL" sz="2600" dirty="0"/>
              <a:t> in #</a:t>
            </a:r>
            <a:r>
              <a:rPr lang="nl-NL" sz="2600" dirty="0" err="1"/>
              <a:t>OnderwijsOnline</a:t>
            </a:r>
            <a:br>
              <a:rPr lang="nl-NL" sz="2600" dirty="0">
                <a:latin typeface="Consolas"/>
                <a:ea typeface="Consolas"/>
                <a:cs typeface="Consolas"/>
                <a:sym typeface="Consolas"/>
              </a:rPr>
            </a:br>
            <a:endParaRPr dirty="0"/>
          </a:p>
          <a:p>
            <a:pPr marL="342900" lvl="0" indent="-3429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nl-NL" sz="2600" dirty="0"/>
              <a:t>Hoe voer ik een goed sollicitatiegesprek? </a:t>
            </a:r>
            <a:br>
              <a:rPr lang="nl-NL" sz="2600" dirty="0"/>
            </a:br>
            <a:r>
              <a:rPr lang="nl-NL" sz="2600" dirty="0"/>
              <a:t>De sollicitatiegesprekken gaan volgens de STAR methode, deze staat in </a:t>
            </a:r>
            <a:r>
              <a:rPr lang="nl-NL" sz="2600" dirty="0" err="1"/>
              <a:t>OnderwijsOnline</a:t>
            </a:r>
            <a:endParaRPr sz="2600" dirty="0"/>
          </a:p>
          <a:p>
            <a:pPr marL="34290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nl-NL" sz="2600" dirty="0"/>
              <a:t> </a:t>
            </a:r>
            <a:endParaRPr sz="2600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nl-NL" sz="2600" dirty="0">
                <a:latin typeface="Trebuchet MS" panose="020B0603020202020204" pitchFamily="34" charset="0"/>
                <a:ea typeface="Consolas"/>
                <a:cs typeface="Consolas"/>
                <a:sym typeface="Consolas"/>
              </a:rPr>
              <a:t>Informatie -&gt; Stage -&gt; </a:t>
            </a:r>
            <a:br>
              <a:rPr lang="nl-NL" sz="2600" dirty="0">
                <a:latin typeface="Trebuchet MS" panose="020B0603020202020204" pitchFamily="34" charset="0"/>
                <a:ea typeface="Consolas"/>
                <a:cs typeface="Consolas"/>
                <a:sym typeface="Consolas"/>
              </a:rPr>
            </a:br>
            <a:r>
              <a:rPr lang="nl-NL" sz="2600" dirty="0">
                <a:latin typeface="Trebuchet MS" panose="020B0603020202020204" pitchFamily="34" charset="0"/>
                <a:ea typeface="Consolas"/>
                <a:cs typeface="Consolas"/>
                <a:sym typeface="Consolas"/>
              </a:rPr>
              <a:t>Vacatures LIO- en eindstages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endParaRPr lang="nl-NL" sz="2600" dirty="0">
              <a:latin typeface="Trebuchet MS" panose="020B0603020202020204" pitchFamily="34" charset="0"/>
              <a:ea typeface="Consolas"/>
              <a:cs typeface="Consolas"/>
              <a:sym typeface="Consolas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nl-NL" sz="2600" dirty="0">
                <a:latin typeface="Trebuchet MS" panose="020B0603020202020204" pitchFamily="34" charset="0"/>
                <a:ea typeface="Consolas"/>
                <a:cs typeface="Consolas"/>
                <a:sym typeface="Consolas"/>
              </a:rPr>
              <a:t>Montessori: </a:t>
            </a:r>
            <a:r>
              <a:rPr lang="nl-NL" sz="2600">
                <a:latin typeface="Trebuchet MS" panose="020B0603020202020204" pitchFamily="34" charset="0"/>
                <a:ea typeface="Consolas"/>
                <a:cs typeface="Consolas"/>
                <a:sym typeface="Consolas"/>
              </a:rPr>
              <a:t>facultatieve voorlichting</a:t>
            </a:r>
            <a:endParaRPr sz="2600" dirty="0">
              <a:latin typeface="Trebuchet MS" panose="020B0603020202020204" pitchFamily="34" charset="0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2600" dirty="0">
                <a:latin typeface="Consolas"/>
                <a:ea typeface="Consolas"/>
                <a:cs typeface="Consolas"/>
                <a:sym typeface="Consolas"/>
              </a:rPr>
              <a:t>  </a:t>
            </a:r>
            <a:endParaRPr sz="26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Explosie 1 1">
            <a:extLst>
              <a:ext uri="{FF2B5EF4-FFF2-40B4-BE49-F238E27FC236}">
                <a16:creationId xmlns:a16="http://schemas.microsoft.com/office/drawing/2014/main" id="{7A4430C4-1328-1D39-FC5F-960207D4D3B8}"/>
              </a:ext>
            </a:extLst>
          </p:cNvPr>
          <p:cNvSpPr/>
          <p:nvPr/>
        </p:nvSpPr>
        <p:spPr>
          <a:xfrm>
            <a:off x="6738257" y="-631144"/>
            <a:ext cx="3145971" cy="2318657"/>
          </a:xfrm>
          <a:prstGeom prst="irregularSeal1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>
                <a:solidFill>
                  <a:schemeClr val="tx1"/>
                </a:solidFill>
                <a:latin typeface="Trebuchet MS" panose="020B0703020202090204" pitchFamily="34" charset="0"/>
              </a:rPr>
              <a:t>CV in CANVA?</a:t>
            </a:r>
          </a:p>
          <a:p>
            <a:pPr algn="ctr"/>
            <a:r>
              <a:rPr lang="nl-NL" b="1" dirty="0">
                <a:solidFill>
                  <a:schemeClr val="tx1"/>
                </a:solidFill>
                <a:latin typeface="Trebuchet MS" panose="020B0703020202090204" pitchFamily="34" charset="0"/>
              </a:rPr>
              <a:t>Pas op &gt; Spam!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Aangepast ontwerp">
  <a:themeElements>
    <a:clrScheme name="Aangepast 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angepast ontwerp">
  <a:themeElements>
    <a:clrScheme name="Aangepast 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D4A0C7416F99448A6FBC2806CF6126" ma:contentTypeVersion="16" ma:contentTypeDescription="Een nieuw document maken." ma:contentTypeScope="" ma:versionID="2e4778d6d9b66fbbd97532ce57345606">
  <xsd:schema xmlns:xsd="http://www.w3.org/2001/XMLSchema" xmlns:xs="http://www.w3.org/2001/XMLSchema" xmlns:p="http://schemas.microsoft.com/office/2006/metadata/properties" xmlns:ns2="482e68f2-a825-47fe-942f-645179b97d06" xmlns:ns3="f0bbb85a-719a-4743-88d2-01dc7aa508eb" targetNamespace="http://schemas.microsoft.com/office/2006/metadata/properties" ma:root="true" ma:fieldsID="fa39391e3f2f3c442853d9f9fc854110" ns2:_="" ns3:_="">
    <xsd:import namespace="482e68f2-a825-47fe-942f-645179b97d06"/>
    <xsd:import namespace="f0bbb85a-719a-4743-88d2-01dc7aa508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2e68f2-a825-47fe-942f-645179b97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4dd16f31-e6cd-40e5-b524-3fbf5cb652e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bbb85a-719a-4743-88d2-01dc7aa508eb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2e68f2-a825-47fe-942f-645179b97d0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FF907D-7A4F-4A44-A7E1-18EA2FCE62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2e68f2-a825-47fe-942f-645179b97d06"/>
    <ds:schemaRef ds:uri="f0bbb85a-719a-4743-88d2-01dc7aa508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D95B78-02C0-41DE-BED8-967C577F0108}">
  <ds:schemaRefs>
    <ds:schemaRef ds:uri="http://schemas.microsoft.com/office/2006/metadata/properties"/>
    <ds:schemaRef ds:uri="http://schemas.microsoft.com/office/infopath/2007/PartnerControls"/>
    <ds:schemaRef ds:uri="482e68f2-a825-47fe-942f-645179b97d06"/>
  </ds:schemaRefs>
</ds:datastoreItem>
</file>

<file path=customXml/itemProps3.xml><?xml version="1.0" encoding="utf-8"?>
<ds:datastoreItem xmlns:ds="http://schemas.openxmlformats.org/officeDocument/2006/customXml" ds:itemID="{6E8F3982-C90B-47D1-A5F1-B011EDBBC2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922</Words>
  <Application>Microsoft Office PowerPoint</Application>
  <PresentationFormat>Diavoorstelling (4:3)</PresentationFormat>
  <Paragraphs>128</Paragraphs>
  <Slides>19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Consolas</vt:lpstr>
      <vt:lpstr>Trebuchet MS</vt:lpstr>
      <vt:lpstr>Aangepast ontwerp</vt:lpstr>
      <vt:lpstr>Aangepast ontwerp</vt:lpstr>
      <vt:lpstr>Voorlichting VT3 over VT4</vt:lpstr>
      <vt:lpstr>Inhoud</vt:lpstr>
      <vt:lpstr>De liostage</vt:lpstr>
      <vt:lpstr>Voorwaarden liostage</vt:lpstr>
      <vt:lpstr>Lio-overeenkomst tekenen</vt:lpstr>
      <vt:lpstr>Solliciteren</vt:lpstr>
      <vt:lpstr>Sollicitatieprocedure</vt:lpstr>
      <vt:lpstr>Op welke vacature reageer ik?</vt:lpstr>
      <vt:lpstr>Solliciteren</vt:lpstr>
      <vt:lpstr>In het sollicitatiegesprek</vt:lpstr>
      <vt:lpstr>Stage in het sbao</vt:lpstr>
      <vt:lpstr>Montessori?</vt:lpstr>
      <vt:lpstr>Bereikbaarheid stagebureau</vt:lpstr>
      <vt:lpstr>Voorlichting VT3</vt:lpstr>
      <vt:lpstr>Bijzondere stage binnen de vrije module</vt:lpstr>
      <vt:lpstr>Mogelijkheden van bijzondere stages binnen een vrije module</vt:lpstr>
      <vt:lpstr>Mogelijkheden voor een korte  buitenlandervaring binnen vrije module </vt:lpstr>
      <vt:lpstr>Buitenlandstage </vt:lpstr>
      <vt:lpstr> Nog vragen?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Voorlichting VR3/VA3</dc:title>
  <dc:creator>Leslie Wal</dc:creator>
  <cp:lastModifiedBy>Leslie Wal</cp:lastModifiedBy>
  <cp:revision>85</cp:revision>
  <dcterms:modified xsi:type="dcterms:W3CDTF">2025-02-24T07:41:30Z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0x0101003FD4A0C7416F99448A6FBC2806CF6126</vt:lpwstr>
  </property>
  <property fmtid="{D5CDD505-2E9C-101B-9397-08002B2CF9AE}" pid="3" name="MediaServiceImageTags">
    <vt:lpwstr/>
  </property>
  <property fmtid="{D5CDD505-2E9C-101B-9397-08002B2CF9AE}" pid="4" name="MSIP_Label_44d050f3-850d-4310-850a-31ea13e04063_Enabled">
    <vt:lpwstr>true</vt:lpwstr>
  </property>
  <property fmtid="{D5CDD505-2E9C-101B-9397-08002B2CF9AE}" pid="5" name="MSIP_Label_44d050f3-850d-4310-850a-31ea13e04063_SetDate">
    <vt:lpwstr>2025-02-10T10:16:11Z</vt:lpwstr>
  </property>
  <property fmtid="{D5CDD505-2E9C-101B-9397-08002B2CF9AE}" pid="6" name="MSIP_Label_44d050f3-850d-4310-850a-31ea13e04063_Method">
    <vt:lpwstr>Standard</vt:lpwstr>
  </property>
  <property fmtid="{D5CDD505-2E9C-101B-9397-08002B2CF9AE}" pid="7" name="MSIP_Label_44d050f3-850d-4310-850a-31ea13e04063_Name">
    <vt:lpwstr>defa4170-0d19-0005-0004-bc88714345d2</vt:lpwstr>
  </property>
  <property fmtid="{D5CDD505-2E9C-101B-9397-08002B2CF9AE}" pid="8" name="MSIP_Label_44d050f3-850d-4310-850a-31ea13e04063_SiteId">
    <vt:lpwstr>6200b37c-a03e-4996-ab02-6f5b017bb20f</vt:lpwstr>
  </property>
  <property fmtid="{D5CDD505-2E9C-101B-9397-08002B2CF9AE}" pid="9" name="MSIP_Label_44d050f3-850d-4310-850a-31ea13e04063_ActionId">
    <vt:lpwstr>0540e4df-8b59-4287-8922-385773fb9bb0</vt:lpwstr>
  </property>
  <property fmtid="{D5CDD505-2E9C-101B-9397-08002B2CF9AE}" pid="10" name="MSIP_Label_44d050f3-850d-4310-850a-31ea13e04063_ContentBits">
    <vt:lpwstr>0</vt:lpwstr>
  </property>
  <property fmtid="{D5CDD505-2E9C-101B-9397-08002B2CF9AE}" pid="11" name="MSIP_Label_44d050f3-850d-4310-850a-31ea13e04063_Tag">
    <vt:lpwstr>10, 3, 0, 2</vt:lpwstr>
  </property>
</Properties>
</file>